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4" r:id="rId2"/>
    <p:sldId id="257" r:id="rId3"/>
    <p:sldId id="263" r:id="rId4"/>
    <p:sldId id="258" r:id="rId5"/>
    <p:sldId id="260" r:id="rId6"/>
    <p:sldId id="266" r:id="rId7"/>
    <p:sldId id="267" r:id="rId8"/>
    <p:sldId id="275" r:id="rId9"/>
    <p:sldId id="269" r:id="rId10"/>
    <p:sldId id="270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B4A4"/>
    <a:srgbClr val="56D7CB"/>
    <a:srgbClr val="76D9BB"/>
    <a:srgbClr val="6A2732"/>
    <a:srgbClr val="8FB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6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60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A735F-417C-6B49-8528-6FBC367399B4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784B5-2B73-1146-BC93-69C5EC26C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01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CA2AA-4D2E-E04A-916B-FD467441B422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E8BB4-2738-7947-BB00-CD84F95D1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93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should be used to familiarize presentation attendees with the broader role of the Utah Department</a:t>
            </a:r>
            <a:r>
              <a:rPr lang="en-US" baseline="0" dirty="0"/>
              <a:t> of Health.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4E8BB4-2738-7947-BB00-CD84F95D19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10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orients</a:t>
            </a:r>
            <a:r>
              <a:rPr lang="en-US" baseline="0" dirty="0"/>
              <a:t> attendees with the specific priorities of the agency. The agency priorities are also carried throughout the presentation on the slide footer.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4E8BB4-2738-7947-BB00-CD84F95D19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57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8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03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1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4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8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2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0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01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58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9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0A718-45D1-FD48-BA4E-80CAA9AEEAED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4B720-E50A-2548-97B2-6D87E81AC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0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21706" y="6358739"/>
            <a:ext cx="800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8FB2F3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pic>
        <p:nvPicPr>
          <p:cNvPr id="2" name="Picture 1" descr="UDOH Logo_CMYK_Horz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6056" y="705712"/>
            <a:ext cx="5594651" cy="165175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721706" y="2079218"/>
            <a:ext cx="7766936" cy="1646302"/>
          </a:xfrm>
        </p:spPr>
        <p:txBody>
          <a:bodyPr/>
          <a:lstStyle/>
          <a:p>
            <a:r>
              <a:rPr lang="en-US" dirty="0"/>
              <a:t>COVID-19 Vaccination Update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74955" y="3356241"/>
            <a:ext cx="7916851" cy="1538204"/>
          </a:xfrm>
        </p:spPr>
        <p:txBody>
          <a:bodyPr>
            <a:noAutofit/>
          </a:bodyPr>
          <a:lstStyle/>
          <a:p>
            <a:r>
              <a:rPr lang="en-US" sz="2400" b="1" dirty="0"/>
              <a:t>Rich Lakin, MSPH, MPA</a:t>
            </a:r>
          </a:p>
          <a:p>
            <a:r>
              <a:rPr lang="en-US" sz="2400" b="1" dirty="0"/>
              <a:t>Immunization Program</a:t>
            </a:r>
          </a:p>
          <a:p>
            <a:r>
              <a:rPr lang="en-US" sz="2400" b="1" dirty="0"/>
              <a:t>Utah Department of Health</a:t>
            </a:r>
          </a:p>
        </p:txBody>
      </p:sp>
    </p:spTree>
    <p:extLst>
      <p:ext uri="{BB962C8B-B14F-4D97-AF65-F5344CB8AC3E}">
        <p14:creationId xmlns:p14="http://schemas.microsoft.com/office/powerpoint/2010/main" val="1257641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-407787" y="234695"/>
            <a:ext cx="7974622" cy="577362"/>
          </a:xfrm>
        </p:spPr>
        <p:txBody>
          <a:bodyPr>
            <a:normAutofit fontScale="90000"/>
          </a:bodyPr>
          <a:lstStyle/>
          <a:p>
            <a:r>
              <a:rPr lang="en-US" dirty="0"/>
              <a:t>Phased Approach to vaccination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72561" y="1257300"/>
            <a:ext cx="8229600" cy="4525963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Phase 3: Likely Sufficient Supply (July)</a:t>
            </a:r>
          </a:p>
          <a:p>
            <a:r>
              <a:rPr lang="en-US" sz="2400" dirty="0"/>
              <a:t>Immunization program and local health departments will continue partnerships within public and private sectors to ensure access to the COVID vaccine</a:t>
            </a:r>
          </a:p>
          <a:p>
            <a:r>
              <a:rPr lang="en-US" sz="2400" dirty="0"/>
              <a:t>Immunization program monitors vaccine uptake and coverage through population data</a:t>
            </a:r>
          </a:p>
          <a:p>
            <a:r>
              <a:rPr lang="en-US" sz="2400" dirty="0"/>
              <a:t>Continued monitoring of vaccine to minimize vaccine wastage and improve coverage throughout local health departments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316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-407787" y="234695"/>
            <a:ext cx="7974622" cy="577362"/>
          </a:xfrm>
        </p:spPr>
        <p:txBody>
          <a:bodyPr>
            <a:normAutofit fontScale="90000"/>
          </a:bodyPr>
          <a:lstStyle/>
          <a:p>
            <a:r>
              <a:rPr lang="en-US" dirty="0"/>
              <a:t>Vaccine Timeline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525064"/>
            <a:ext cx="80296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Pfizer timeline: potential EUA filing in the third week of November + 2 weeks for VRBPAC recommendation + 24 hours for ACIP recommendation = late in the first week of December or into the second week of December (if all goes right) before Pfizer vaccine could be in place.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3908367"/>
            <a:ext cx="8487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Moderna</a:t>
            </a:r>
            <a:r>
              <a:rPr lang="en-US" sz="2400" dirty="0"/>
              <a:t> timeline: potential EUA filing in early to mid December + 2 weeks for VRBPAC recommendation + 24 hours for ACIP recommendation = late December (if all goes right) before </a:t>
            </a:r>
            <a:r>
              <a:rPr lang="en-US" sz="2400" dirty="0" err="1"/>
              <a:t>Moderna</a:t>
            </a:r>
            <a:r>
              <a:rPr lang="en-US" sz="2400" dirty="0"/>
              <a:t> vaccine could be in place.  </a:t>
            </a:r>
          </a:p>
        </p:txBody>
      </p:sp>
    </p:spTree>
    <p:extLst>
      <p:ext uri="{BB962C8B-B14F-4D97-AF65-F5344CB8AC3E}">
        <p14:creationId xmlns:p14="http://schemas.microsoft.com/office/powerpoint/2010/main" val="2033132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pic>
        <p:nvPicPr>
          <p:cNvPr id="2" name="Picture 1" descr="iStock-532189860.jp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78147" y="2365833"/>
            <a:ext cx="3636640" cy="2273059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8295" y="195236"/>
            <a:ext cx="5247412" cy="656279"/>
          </a:xfrm>
        </p:spPr>
        <p:txBody>
          <a:bodyPr>
            <a:normAutofit fontScale="90000"/>
          </a:bodyPr>
          <a:lstStyle/>
          <a:p>
            <a:r>
              <a:rPr lang="en-US" dirty="0"/>
              <a:t>COVID-19 Vaccination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18119" y="1316306"/>
            <a:ext cx="8596668" cy="3880773"/>
          </a:xfrm>
        </p:spPr>
        <p:txBody>
          <a:bodyPr>
            <a:normAutofit/>
          </a:bodyPr>
          <a:lstStyle/>
          <a:p>
            <a:r>
              <a:rPr lang="en-US" sz="2800" dirty="0"/>
              <a:t>Utah has been divided into multiple jurisdictions</a:t>
            </a:r>
          </a:p>
          <a:p>
            <a:pPr lvl="1"/>
            <a:r>
              <a:rPr lang="en-US" sz="2800" dirty="0"/>
              <a:t>Local Health Departments</a:t>
            </a:r>
          </a:p>
          <a:p>
            <a:pPr lvl="1"/>
            <a:r>
              <a:rPr lang="en-US" sz="2800" dirty="0"/>
              <a:t>Health Systems</a:t>
            </a:r>
          </a:p>
          <a:p>
            <a:pPr lvl="1"/>
            <a:r>
              <a:rPr lang="en-US" sz="2800" dirty="0"/>
              <a:t>Indian Health Facilities</a:t>
            </a:r>
          </a:p>
          <a:p>
            <a:pPr lvl="1"/>
            <a:r>
              <a:rPr lang="en-US" sz="2800" dirty="0"/>
              <a:t>Statewide Coordination</a:t>
            </a:r>
          </a:p>
        </p:txBody>
      </p:sp>
    </p:spTree>
    <p:extLst>
      <p:ext uri="{BB962C8B-B14F-4D97-AF65-F5344CB8AC3E}">
        <p14:creationId xmlns:p14="http://schemas.microsoft.com/office/powerpoint/2010/main" val="338697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3430" y="-36474"/>
            <a:ext cx="5518029" cy="1143000"/>
          </a:xfrm>
        </p:spPr>
        <p:txBody>
          <a:bodyPr/>
          <a:lstStyle/>
          <a:p>
            <a:r>
              <a:rPr lang="en-US" dirty="0"/>
              <a:t>COVID-19 Vaccination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281681" y="1515850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/>
              <a:t>Facilities with the capacity to administer vaccines will be enrolled under each phase/wave under their local health districts</a:t>
            </a:r>
          </a:p>
          <a:p>
            <a:pPr lvl="1"/>
            <a:r>
              <a:rPr lang="en-US" sz="2400" dirty="0"/>
              <a:t>LTCF, Assisted living facilities, skilled nursing facilities </a:t>
            </a:r>
          </a:p>
          <a:p>
            <a:pPr lvl="1"/>
            <a:r>
              <a:rPr lang="en-US" sz="2400" dirty="0"/>
              <a:t>Healthcare providers (e.g., Pediatrics, family &amp; internal medicine, OB/GYN)</a:t>
            </a:r>
          </a:p>
          <a:p>
            <a:pPr lvl="1"/>
            <a:r>
              <a:rPr lang="en-US" sz="2400" dirty="0"/>
              <a:t>Local/regional pharmacies (not enrolled with federal agreements)</a:t>
            </a:r>
          </a:p>
        </p:txBody>
      </p:sp>
    </p:spTree>
    <p:extLst>
      <p:ext uri="{BB962C8B-B14F-4D97-AF65-F5344CB8AC3E}">
        <p14:creationId xmlns:p14="http://schemas.microsoft.com/office/powerpoint/2010/main" val="3122746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10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75111" y="82267"/>
            <a:ext cx="5257474" cy="910492"/>
          </a:xfrm>
        </p:spPr>
        <p:txBody>
          <a:bodyPr/>
          <a:lstStyle/>
          <a:p>
            <a:r>
              <a:rPr lang="en-US" dirty="0"/>
              <a:t>COVID-19 Vaccination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58588" y="1401401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/>
              <a:t>Facilities who do not have the capacity to administer the vaccine will be referred to the following partners to coordinate coverage at their locations</a:t>
            </a:r>
          </a:p>
          <a:p>
            <a:pPr lvl="1"/>
            <a:r>
              <a:rPr lang="en-US" sz="2400" dirty="0"/>
              <a:t>Local health departments</a:t>
            </a:r>
          </a:p>
          <a:p>
            <a:pPr lvl="1"/>
            <a:r>
              <a:rPr lang="en-US" sz="2400" dirty="0"/>
              <a:t>Pharmacies with mobile vaccination capacity</a:t>
            </a:r>
          </a:p>
          <a:p>
            <a:pPr lvl="1"/>
            <a:r>
              <a:rPr lang="en-US" sz="2400" dirty="0"/>
              <a:t>Community Nursing Services (CNS)</a:t>
            </a:r>
          </a:p>
        </p:txBody>
      </p:sp>
    </p:spTree>
    <p:extLst>
      <p:ext uri="{BB962C8B-B14F-4D97-AF65-F5344CB8AC3E}">
        <p14:creationId xmlns:p14="http://schemas.microsoft.com/office/powerpoint/2010/main" val="2473739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-407787" y="234695"/>
            <a:ext cx="7974622" cy="577362"/>
          </a:xfrm>
        </p:spPr>
        <p:txBody>
          <a:bodyPr>
            <a:normAutofit fontScale="90000"/>
          </a:bodyPr>
          <a:lstStyle/>
          <a:p>
            <a:r>
              <a:rPr lang="en-US" dirty="0"/>
              <a:t>Phased Approach to vaccination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90473" y="1255161"/>
            <a:ext cx="8596668" cy="422155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Phase 1A/Wave 1: Potentially Limited Doses Available</a:t>
            </a:r>
          </a:p>
          <a:p>
            <a:r>
              <a:rPr lang="en-US" sz="2400" dirty="0"/>
              <a:t>Utah used a Prioritization Workgroup – many partners</a:t>
            </a:r>
          </a:p>
          <a:p>
            <a:r>
              <a:rPr lang="en-US" sz="2400" dirty="0"/>
              <a:t>Met on a weekly basis to make determination based on CDC and Advisory Committee of Immunization Practices (ACIP) of healthcare providers to receive vaccine</a:t>
            </a:r>
          </a:p>
          <a:p>
            <a:pPr lvl="1"/>
            <a:r>
              <a:rPr lang="en-US" sz="2400" dirty="0"/>
              <a:t>ED, Urgent care, COVID ward, ICU workers</a:t>
            </a:r>
          </a:p>
          <a:p>
            <a:pPr lvl="1"/>
            <a:r>
              <a:rPr lang="en-US" sz="2400" dirty="0"/>
              <a:t>Healthcare workers with pre-existing conditions</a:t>
            </a:r>
          </a:p>
          <a:p>
            <a:pPr lvl="1"/>
            <a:r>
              <a:rPr lang="en-US" sz="2400" dirty="0"/>
              <a:t>Housekeeping</a:t>
            </a:r>
          </a:p>
        </p:txBody>
      </p:sp>
    </p:spTree>
    <p:extLst>
      <p:ext uri="{BB962C8B-B14F-4D97-AF65-F5344CB8AC3E}">
        <p14:creationId xmlns:p14="http://schemas.microsoft.com/office/powerpoint/2010/main" val="128971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-407787" y="234695"/>
            <a:ext cx="7974622" cy="577362"/>
          </a:xfrm>
        </p:spPr>
        <p:txBody>
          <a:bodyPr>
            <a:normAutofit fontScale="90000"/>
          </a:bodyPr>
          <a:lstStyle/>
          <a:p>
            <a:r>
              <a:rPr lang="en-US" dirty="0"/>
              <a:t>Phased Approach to vaccination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63770" y="1310054"/>
            <a:ext cx="8229600" cy="5015454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Wave 1:  Limited Doses (December)</a:t>
            </a:r>
          </a:p>
          <a:p>
            <a:r>
              <a:rPr lang="en-US" sz="2400" dirty="0"/>
              <a:t>A select number of hospitals with the highest COVID-19 response will be enrolled to conduct vaccination among their healthcare personnel</a:t>
            </a:r>
          </a:p>
          <a:p>
            <a:pPr lvl="1"/>
            <a:r>
              <a:rPr lang="en-US" sz="2400" dirty="0"/>
              <a:t>Each hospital will identify the most at-risk by their health organization</a:t>
            </a:r>
          </a:p>
          <a:p>
            <a:pPr lvl="2"/>
            <a:r>
              <a:rPr lang="en-US" sz="2400" dirty="0"/>
              <a:t>U of U Hospital</a:t>
            </a:r>
          </a:p>
          <a:p>
            <a:pPr lvl="2"/>
            <a:r>
              <a:rPr lang="en-US" sz="2400" dirty="0"/>
              <a:t>LDS Hospital</a:t>
            </a:r>
          </a:p>
          <a:p>
            <a:pPr lvl="2"/>
            <a:r>
              <a:rPr lang="en-US" sz="2400" dirty="0"/>
              <a:t>Intermountain Medical Center</a:t>
            </a:r>
          </a:p>
          <a:p>
            <a:pPr lvl="2"/>
            <a:r>
              <a:rPr lang="en-US" sz="2400" dirty="0"/>
              <a:t>Utah Valley Regional Hospital</a:t>
            </a:r>
          </a:p>
          <a:p>
            <a:pPr lvl="2"/>
            <a:r>
              <a:rPr lang="en-US" dirty="0"/>
              <a:t>Dixie Regional Medical Center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0917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-407787" y="234695"/>
            <a:ext cx="7974622" cy="577362"/>
          </a:xfrm>
        </p:spPr>
        <p:txBody>
          <a:bodyPr>
            <a:normAutofit fontScale="90000"/>
          </a:bodyPr>
          <a:lstStyle/>
          <a:p>
            <a:r>
              <a:rPr lang="en-US" dirty="0"/>
              <a:t>Phased Approach to vaccination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84638" y="129247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Wave 2 &amp; 3: Additional Doses Available (January)</a:t>
            </a:r>
          </a:p>
          <a:p>
            <a:r>
              <a:rPr lang="en-US" sz="2400" dirty="0"/>
              <a:t>Facility doses during Wave 1 will begin to receive 2</a:t>
            </a:r>
            <a:r>
              <a:rPr lang="en-US" sz="2400" baseline="30000" dirty="0"/>
              <a:t>nd</a:t>
            </a:r>
            <a:r>
              <a:rPr lang="en-US" sz="2400" dirty="0"/>
              <a:t> dose</a:t>
            </a:r>
          </a:p>
          <a:p>
            <a:r>
              <a:rPr lang="en-US" sz="2400" dirty="0"/>
              <a:t>Remaining hospital facilities to vaccinate</a:t>
            </a:r>
          </a:p>
          <a:p>
            <a:r>
              <a:rPr lang="en-US" sz="2400" dirty="0"/>
              <a:t>The remaining healthcare personnel, including clinics, pharmacy staff, Long-Term Care/Assisted Living/Skilled Nursing staff and other healthcare personnel</a:t>
            </a:r>
          </a:p>
          <a:p>
            <a:pPr lvl="1"/>
            <a:r>
              <a:rPr lang="en-US" sz="2000" dirty="0"/>
              <a:t>Partnership with local health departments</a:t>
            </a:r>
          </a:p>
          <a:p>
            <a:pPr lvl="1"/>
            <a:r>
              <a:rPr lang="en-US" sz="2000" dirty="0"/>
              <a:t>Walgreen’s</a:t>
            </a:r>
          </a:p>
          <a:p>
            <a:pPr lvl="1"/>
            <a:r>
              <a:rPr lang="en-US" sz="2000" dirty="0"/>
              <a:t>EMS/First Responders &amp; Public health</a:t>
            </a:r>
          </a:p>
        </p:txBody>
      </p:sp>
    </p:spTree>
    <p:extLst>
      <p:ext uri="{BB962C8B-B14F-4D97-AF65-F5344CB8AC3E}">
        <p14:creationId xmlns:p14="http://schemas.microsoft.com/office/powerpoint/2010/main" val="1343281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-407787" y="234695"/>
            <a:ext cx="7974622" cy="577362"/>
          </a:xfrm>
        </p:spPr>
        <p:txBody>
          <a:bodyPr>
            <a:normAutofit fontScale="90000"/>
          </a:bodyPr>
          <a:lstStyle/>
          <a:p>
            <a:r>
              <a:rPr lang="en-US" dirty="0"/>
              <a:t>Phased Approach to vaccination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84638" y="129247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Wave 4 &amp; 5: Additional Doses Available (Feb &amp; March)</a:t>
            </a:r>
          </a:p>
          <a:p>
            <a:r>
              <a:rPr lang="en-US" sz="2400" dirty="0"/>
              <a:t>LTCF staff not previous vaccinated</a:t>
            </a:r>
          </a:p>
          <a:p>
            <a:r>
              <a:rPr lang="en-US" sz="2400" dirty="0"/>
              <a:t>LTCF residents with federal partnerships</a:t>
            </a:r>
          </a:p>
          <a:p>
            <a:pPr lvl="1"/>
            <a:r>
              <a:rPr lang="en-US" sz="2000" dirty="0"/>
              <a:t>Walgreen’s and CVS</a:t>
            </a:r>
          </a:p>
          <a:p>
            <a:r>
              <a:rPr lang="en-US" sz="2400" dirty="0"/>
              <a:t>Worker Prioritization/Essential workers</a:t>
            </a:r>
          </a:p>
          <a:p>
            <a:pPr lvl="1"/>
            <a:r>
              <a:rPr lang="en-US" sz="2000" dirty="0"/>
              <a:t>Coalition of partners from policy, business, healthcare, public health, governors office.</a:t>
            </a:r>
          </a:p>
          <a:p>
            <a:pPr lvl="1"/>
            <a:r>
              <a:rPr lang="en-US" sz="2000" dirty="0"/>
              <a:t>Risk level model based on probability of contracting COVID-19 by occupation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114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091"/>
            <a:ext cx="7765519" cy="800570"/>
          </a:xfrm>
          <a:custGeom>
            <a:avLst/>
            <a:gdLst>
              <a:gd name="connsiteX0" fmla="*/ 0 w 7887856"/>
              <a:gd name="connsiteY0" fmla="*/ 0 h 800570"/>
              <a:gd name="connsiteX1" fmla="*/ 7887856 w 7887856"/>
              <a:gd name="connsiteY1" fmla="*/ 0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  <a:gd name="connsiteX0" fmla="*/ 0 w 7887856"/>
              <a:gd name="connsiteY0" fmla="*/ 0 h 800570"/>
              <a:gd name="connsiteX1" fmla="*/ 7439285 w 7887856"/>
              <a:gd name="connsiteY1" fmla="*/ 5825 h 800570"/>
              <a:gd name="connsiteX2" fmla="*/ 7887856 w 7887856"/>
              <a:gd name="connsiteY2" fmla="*/ 800570 h 800570"/>
              <a:gd name="connsiteX3" fmla="*/ 0 w 7887856"/>
              <a:gd name="connsiteY3" fmla="*/ 800570 h 800570"/>
              <a:gd name="connsiteX4" fmla="*/ 0 w 7887856"/>
              <a:gd name="connsiteY4" fmla="*/ 0 h 80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7856" h="800570">
                <a:moveTo>
                  <a:pt x="0" y="0"/>
                </a:moveTo>
                <a:lnTo>
                  <a:pt x="7439285" y="5825"/>
                </a:lnTo>
                <a:lnTo>
                  <a:pt x="7887856" y="800570"/>
                </a:lnTo>
                <a:lnTo>
                  <a:pt x="0" y="800570"/>
                </a:lnTo>
                <a:lnTo>
                  <a:pt x="0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rgbClr val="8FB2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pic>
        <p:nvPicPr>
          <p:cNvPr id="4" name="Picture 3" descr="Image Only_No Text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3306" y="134741"/>
            <a:ext cx="797988" cy="8005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43746" y="6448762"/>
            <a:ext cx="8200254" cy="409237"/>
          </a:xfrm>
          <a:custGeom>
            <a:avLst/>
            <a:gdLst>
              <a:gd name="connsiteX0" fmla="*/ 0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0 w 8200254"/>
              <a:gd name="connsiteY4" fmla="*/ 0 h 409237"/>
              <a:gd name="connsiteX0" fmla="*/ 215547 w 8200254"/>
              <a:gd name="connsiteY0" fmla="*/ 0 h 409237"/>
              <a:gd name="connsiteX1" fmla="*/ 8200254 w 8200254"/>
              <a:gd name="connsiteY1" fmla="*/ 0 h 409237"/>
              <a:gd name="connsiteX2" fmla="*/ 8200254 w 8200254"/>
              <a:gd name="connsiteY2" fmla="*/ 409237 h 409237"/>
              <a:gd name="connsiteX3" fmla="*/ 0 w 8200254"/>
              <a:gd name="connsiteY3" fmla="*/ 409237 h 409237"/>
              <a:gd name="connsiteX4" fmla="*/ 215547 w 8200254"/>
              <a:gd name="connsiteY4" fmla="*/ 0 h 40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0254" h="409237">
                <a:moveTo>
                  <a:pt x="215547" y="0"/>
                </a:moveTo>
                <a:lnTo>
                  <a:pt x="8200254" y="0"/>
                </a:lnTo>
                <a:lnTo>
                  <a:pt x="8200254" y="409237"/>
                </a:lnTo>
                <a:lnTo>
                  <a:pt x="0" y="409237"/>
                </a:lnTo>
                <a:lnTo>
                  <a:pt x="215547" y="0"/>
                </a:lnTo>
                <a:close/>
              </a:path>
            </a:pathLst>
          </a:custGeom>
          <a:solidFill>
            <a:srgbClr val="8FB2F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9560" y="6475084"/>
            <a:ext cx="7417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Minion Pro"/>
                <a:cs typeface="Minion Pro"/>
              </a:rPr>
              <a:t>HEALTHIEST PEOPLE  |  OPTIMIZE MEDICAID  |  A GREAT ORGANIZATION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-407787" y="234695"/>
            <a:ext cx="7974622" cy="577362"/>
          </a:xfrm>
        </p:spPr>
        <p:txBody>
          <a:bodyPr>
            <a:normAutofit fontScale="90000"/>
          </a:bodyPr>
          <a:lstStyle/>
          <a:p>
            <a:r>
              <a:rPr lang="en-US" dirty="0"/>
              <a:t>Phased Approach to vaccination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58261" y="1134207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Phase 2, Wave 1, 2 &amp; 3: (March-July)</a:t>
            </a:r>
          </a:p>
          <a:p>
            <a:r>
              <a:rPr lang="en-US" sz="2400" dirty="0"/>
              <a:t>Tribal Entities</a:t>
            </a:r>
          </a:p>
          <a:p>
            <a:r>
              <a:rPr lang="en-US" sz="2400" dirty="0"/>
              <a:t>65+ years of age</a:t>
            </a:r>
          </a:p>
          <a:p>
            <a:r>
              <a:rPr lang="en-US" sz="2400" dirty="0"/>
              <a:t>Workers with a risk level 3, e.g. teachers, childcare, personal care, airline, etc.</a:t>
            </a:r>
          </a:p>
          <a:p>
            <a:r>
              <a:rPr lang="en-US" sz="2400" dirty="0"/>
              <a:t>Racial/Ethnic groups, Food Prep, underlying medical</a:t>
            </a:r>
          </a:p>
          <a:p>
            <a:r>
              <a:rPr lang="en-US" sz="2400" dirty="0"/>
              <a:t>Others within the risk level model</a:t>
            </a:r>
          </a:p>
          <a:p>
            <a:pPr lvl="1"/>
            <a:r>
              <a:rPr lang="en-US" sz="2000" dirty="0"/>
              <a:t>Dependent upon amount of vaccine</a:t>
            </a:r>
          </a:p>
          <a:p>
            <a:r>
              <a:rPr lang="en-US" sz="2400" dirty="0"/>
              <a:t>Remaining workers in risk level 3 &amp; 2 categories</a:t>
            </a:r>
          </a:p>
          <a:p>
            <a:r>
              <a:rPr lang="en-US" sz="2400" dirty="0"/>
              <a:t>All Utahns</a:t>
            </a:r>
          </a:p>
        </p:txBody>
      </p:sp>
    </p:spTree>
    <p:extLst>
      <p:ext uri="{BB962C8B-B14F-4D97-AF65-F5344CB8AC3E}">
        <p14:creationId xmlns:p14="http://schemas.microsoft.com/office/powerpoint/2010/main" val="239269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</TotalTime>
  <Words>767</Words>
  <Application>Microsoft Macintosh PowerPoint</Application>
  <PresentationFormat>On-screen Show (4:3)</PresentationFormat>
  <Paragraphs>85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Minion Pro</vt:lpstr>
      <vt:lpstr>Office Theme</vt:lpstr>
      <vt:lpstr>COVID-19 Vaccination Update</vt:lpstr>
      <vt:lpstr>COVID-19 Vaccination</vt:lpstr>
      <vt:lpstr>COVID-19 Vaccination</vt:lpstr>
      <vt:lpstr>COVID-19 Vaccination</vt:lpstr>
      <vt:lpstr>Phased Approach to vaccination</vt:lpstr>
      <vt:lpstr>Phased Approach to vaccination</vt:lpstr>
      <vt:lpstr>Phased Approach to vaccination</vt:lpstr>
      <vt:lpstr>Phased Approach to vaccination</vt:lpstr>
      <vt:lpstr>Phased Approach to vaccination</vt:lpstr>
      <vt:lpstr>Phased Approach to vaccination</vt:lpstr>
      <vt:lpstr>Vaccine 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tmcminn</dc:creator>
  <cp:lastModifiedBy>Brooke Scheffler</cp:lastModifiedBy>
  <cp:revision>39</cp:revision>
  <dcterms:created xsi:type="dcterms:W3CDTF">2017-09-18T15:58:40Z</dcterms:created>
  <dcterms:modified xsi:type="dcterms:W3CDTF">2020-11-18T18:42:22Z</dcterms:modified>
</cp:coreProperties>
</file>